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effectLst/>
              </a:rPr>
              <a:t>To what extent </a:t>
            </a:r>
            <a:r>
              <a:rPr lang="en-US" sz="1400" b="1" i="0" baseline="0" dirty="0" smtClean="0">
                <a:effectLst/>
              </a:rPr>
              <a:t>did the online communication help you form overseas friendships?</a:t>
            </a:r>
            <a:endParaRPr lang="en-AU" sz="1400" baseline="0" dirty="0" smtClean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Significant Effect</c:v>
                </c:pt>
                <c:pt idx="1">
                  <c:v>Some Effect</c:v>
                </c:pt>
                <c:pt idx="2">
                  <c:v>Little Effect</c:v>
                </c:pt>
                <c:pt idx="3">
                  <c:v>No Effect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axId val="85869696"/>
        <c:axId val="85871232"/>
      </c:barChart>
      <c:catAx>
        <c:axId val="8586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5871232"/>
        <c:crosses val="autoZero"/>
        <c:auto val="1"/>
        <c:lblAlgn val="ctr"/>
        <c:lblOffset val="100"/>
      </c:catAx>
      <c:valAx>
        <c:axId val="8587123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85869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smtClean="0">
                <a:effectLst/>
              </a:rPr>
              <a:t>To what extent </a:t>
            </a:r>
            <a:r>
              <a:rPr lang="en-US" sz="1400" b="1" i="0" baseline="0" dirty="0" smtClean="0">
                <a:effectLst/>
              </a:rPr>
              <a:t>did the GXT give you a sense of belonging to a global community?</a:t>
            </a:r>
            <a:endParaRPr lang="en-AU" sz="1400" baseline="0" dirty="0" smtClean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Very much</c:v>
                </c:pt>
                <c:pt idx="1">
                  <c:v>Quite a lot</c:v>
                </c:pt>
                <c:pt idx="2">
                  <c:v>Just a bit</c:v>
                </c:pt>
                <c:pt idx="3">
                  <c:v>Not much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73350528"/>
        <c:axId val="73372800"/>
      </c:barChart>
      <c:catAx>
        <c:axId val="73350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3372800"/>
        <c:crosses val="autoZero"/>
        <c:auto val="1"/>
        <c:lblAlgn val="ctr"/>
        <c:lblOffset val="100"/>
      </c:catAx>
      <c:valAx>
        <c:axId val="7337280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73350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5023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3717032"/>
            <a:ext cx="8229600" cy="2857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331640" y="451520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DE2BB2-74D2-43C0-BF43-D21FE0B7C189}" type="datetimeFigureOut">
              <a:rPr lang="en-AU" smtClean="0"/>
              <a:pPr/>
              <a:t>24/10/2011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" y="440112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065F15-9180-40AF-BC7C-9C420AA8025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844210" y="908720"/>
            <a:ext cx="7616222" cy="1392629"/>
            <a:chOff x="683568" y="4799984"/>
            <a:chExt cx="7616222" cy="1392629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683568" y="5154950"/>
              <a:ext cx="7344816" cy="831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1907704" y="5076871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131840" y="5076871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355976" y="5082942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580112" y="5091256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04248" y="5091256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 userDrawn="1"/>
          </p:nvSpPr>
          <p:spPr>
            <a:xfrm>
              <a:off x="1907704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August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683568" y="48079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July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131840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September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4355976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October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580112" y="479998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November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6804248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December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Right Brace 16"/>
            <p:cNvSpPr/>
            <p:nvPr userDrawn="1"/>
          </p:nvSpPr>
          <p:spPr>
            <a:xfrm rot="5400000">
              <a:off x="1140131" y="4792862"/>
              <a:ext cx="311010" cy="1224136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Right Brace 47"/>
            <p:cNvSpPr/>
            <p:nvPr userDrawn="1"/>
          </p:nvSpPr>
          <p:spPr>
            <a:xfrm rot="5400000">
              <a:off x="2977030" y="4181489"/>
              <a:ext cx="311010" cy="2446882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Right Brace 48"/>
            <p:cNvSpPr/>
            <p:nvPr userDrawn="1"/>
          </p:nvSpPr>
          <p:spPr>
            <a:xfrm rot="5400000">
              <a:off x="5424607" y="4166641"/>
              <a:ext cx="311010" cy="2448272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Right Brace 49"/>
            <p:cNvSpPr/>
            <p:nvPr userDrawn="1"/>
          </p:nvSpPr>
          <p:spPr>
            <a:xfrm rot="5400000">
              <a:off x="7260811" y="4792862"/>
              <a:ext cx="311010" cy="1224136"/>
            </a:xfrm>
            <a:prstGeom prst="rightBrace">
              <a:avLst>
                <a:gd name="adj1" fmla="val 40406"/>
                <a:gd name="adj2" fmla="val 50000"/>
              </a:avLst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05780" y="554628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tx2"/>
                  </a:solidFill>
                </a:rPr>
                <a:t>GSP</a:t>
              </a:r>
              <a:endParaRPr lang="en-A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40354" y="5546282"/>
              <a:ext cx="1996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4"/>
                  </a:solidFill>
                </a:rPr>
                <a:t>Selection</a:t>
              </a:r>
            </a:p>
            <a:p>
              <a:pPr algn="ctr"/>
              <a:r>
                <a:rPr lang="en-AU" sz="1100" b="0" dirty="0" smtClean="0">
                  <a:solidFill>
                    <a:schemeClr val="accent4"/>
                  </a:solidFill>
                </a:rPr>
                <a:t>internationally-coordinated </a:t>
              </a:r>
              <a:br>
                <a:rPr lang="en-AU" sz="1100" b="0" dirty="0" smtClean="0">
                  <a:solidFill>
                    <a:schemeClr val="accent4"/>
                  </a:solidFill>
                </a:rPr>
              </a:br>
              <a:r>
                <a:rPr lang="en-AU" sz="1100" b="0" baseline="0" dirty="0" smtClean="0">
                  <a:solidFill>
                    <a:schemeClr val="accent4"/>
                  </a:solidFill>
                </a:rPr>
                <a:t>student-led competitions</a:t>
              </a:r>
              <a:endParaRPr lang="en-AU" sz="1100" b="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4779711" y="5546281"/>
              <a:ext cx="161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2"/>
                  </a:solidFill>
                </a:rPr>
                <a:t>Development</a:t>
              </a:r>
            </a:p>
            <a:p>
              <a:pPr algn="ctr"/>
              <a:r>
                <a:rPr lang="en-AU" sz="1100" b="0" dirty="0" smtClean="0">
                  <a:solidFill>
                    <a:schemeClr val="accent2"/>
                  </a:solidFill>
                </a:rPr>
                <a:t>online</a:t>
              </a:r>
              <a:r>
                <a:rPr lang="en-AU" sz="1100" b="0" baseline="0" dirty="0" smtClean="0">
                  <a:solidFill>
                    <a:schemeClr val="accent2"/>
                  </a:solidFill>
                </a:rPr>
                <a:t> teamwork, IARU research theme</a:t>
              </a:r>
              <a:endParaRPr lang="en-AU" sz="1100" b="0" dirty="0">
                <a:solidFill>
                  <a:schemeClr val="accent2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6571598" y="554628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3"/>
                  </a:solidFill>
                </a:rPr>
                <a:t>Residential</a:t>
              </a:r>
            </a:p>
            <a:p>
              <a:pPr algn="ctr"/>
              <a:r>
                <a:rPr lang="en-AU" sz="1100" b="0" dirty="0" smtClean="0">
                  <a:solidFill>
                    <a:schemeClr val="accent3"/>
                  </a:solidFill>
                </a:rPr>
                <a:t>workshops</a:t>
              </a:r>
              <a:r>
                <a:rPr lang="en-AU" sz="1100" b="0" baseline="0" dirty="0" smtClean="0">
                  <a:solidFill>
                    <a:schemeClr val="accent3"/>
                  </a:solidFill>
                </a:rPr>
                <a:t> &amp;</a:t>
              </a:r>
              <a:r>
                <a:rPr lang="en-AU" sz="1100" b="0" dirty="0" smtClean="0">
                  <a:solidFill>
                    <a:schemeClr val="accent3"/>
                  </a:solidFill>
                </a:rPr>
                <a:t> seminars,</a:t>
              </a:r>
              <a:br>
                <a:rPr lang="en-AU" sz="1100" b="0" dirty="0" smtClean="0">
                  <a:solidFill>
                    <a:schemeClr val="accent3"/>
                  </a:solidFill>
                </a:rPr>
              </a:br>
              <a:r>
                <a:rPr lang="en-AU" sz="1100" b="0" dirty="0" smtClean="0">
                  <a:solidFill>
                    <a:schemeClr val="accent3"/>
                  </a:solidFill>
                </a:rPr>
                <a:t>public Symposium</a:t>
              </a:r>
              <a:endParaRPr lang="en-AU" sz="1100" b="0" dirty="0">
                <a:solidFill>
                  <a:schemeClr val="accent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AU" dirty="0" smtClean="0"/>
              <a:t>The Global Cross-Disciplinary Tournament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 smtClean="0">
                <a:latin typeface="Cambria" pitchFamily="18" charset="0"/>
              </a:rPr>
              <a:t>Proposal for the 2011 IARU </a:t>
            </a:r>
            <a:br>
              <a:rPr lang="en-AU" b="1" dirty="0" smtClean="0">
                <a:latin typeface="Cambria" pitchFamily="18" charset="0"/>
              </a:rPr>
            </a:br>
            <a:r>
              <a:rPr lang="en-AU" b="1" dirty="0" smtClean="0">
                <a:latin typeface="Cambria" pitchFamily="18" charset="0"/>
              </a:rPr>
              <a:t>Senior Officers’ Meeting</a:t>
            </a:r>
            <a:endParaRPr lang="en-AU" b="1" dirty="0">
              <a:latin typeface="Cambria" pitchFamily="18" charset="0"/>
            </a:endParaRPr>
          </a:p>
        </p:txBody>
      </p:sp>
      <p:pic>
        <p:nvPicPr>
          <p:cNvPr id="1027" name="Picture 3" descr="E:\GXT Photos for IARU Proposal Cleaned\Cover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1842750" y="-10231439"/>
            <a:ext cx="10850880" cy="72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GXT Photos for IARU Proposal Cleaned\People_ArrivalLo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168352" cy="21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36077"/>
            <a:ext cx="4896544" cy="129614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AU" sz="2200" dirty="0" smtClean="0">
                <a:latin typeface="Cambria" pitchFamily="18" charset="0"/>
              </a:rPr>
              <a:t>“… it's </a:t>
            </a:r>
            <a:r>
              <a:rPr lang="en-AU" sz="2200" dirty="0">
                <a:latin typeface="Cambria" pitchFamily="18" charset="0"/>
              </a:rPr>
              <a:t>like a GSP trip (which, until GXT, was the most awesome experience of my life), but </a:t>
            </a:r>
            <a:r>
              <a:rPr lang="en-AU" sz="2200" dirty="0">
                <a:solidFill>
                  <a:schemeClr val="accent1"/>
                </a:solidFill>
                <a:latin typeface="Cambria" pitchFamily="18" charset="0"/>
              </a:rPr>
              <a:t>with a purpose</a:t>
            </a:r>
            <a:r>
              <a:rPr lang="en-AU" sz="2200" dirty="0" smtClean="0">
                <a:solidFill>
                  <a:schemeClr val="accent1"/>
                </a:solidFill>
                <a:latin typeface="Cambria" pitchFamily="18" charset="0"/>
              </a:rPr>
              <a:t>!”</a:t>
            </a:r>
            <a:endParaRPr lang="en-AU" sz="2200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1640" y="4061493"/>
            <a:ext cx="4320480" cy="116770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AU" sz="1600" dirty="0" smtClean="0"/>
              <a:t>“IARU </a:t>
            </a:r>
            <a:r>
              <a:rPr lang="en-AU" sz="1600" dirty="0"/>
              <a:t>is such a fantastic platform for a tournament like the GXT. We've seen that </a:t>
            </a:r>
            <a:r>
              <a:rPr lang="en-AU" sz="1600" dirty="0" smtClean="0">
                <a:solidFill>
                  <a:schemeClr val="accent2"/>
                </a:solidFill>
              </a:rPr>
              <a:t>virtual communication and online </a:t>
            </a:r>
            <a:r>
              <a:rPr lang="en-AU" sz="1600" dirty="0">
                <a:solidFill>
                  <a:schemeClr val="accent2"/>
                </a:solidFill>
              </a:rPr>
              <a:t>collaboration can work</a:t>
            </a:r>
            <a:r>
              <a:rPr lang="en-AU" sz="1600" dirty="0"/>
              <a:t>, and can work well</a:t>
            </a:r>
            <a:r>
              <a:rPr lang="en-AU" sz="1600" dirty="0" smtClean="0"/>
              <a:t>.”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35869" y="2852936"/>
            <a:ext cx="31846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mbria" pitchFamily="18" charset="0"/>
              </a:rPr>
              <a:t>“We </a:t>
            </a:r>
            <a:r>
              <a:rPr lang="en-AU" dirty="0">
                <a:latin typeface="Cambria" pitchFamily="18" charset="0"/>
              </a:rPr>
              <a:t>are faced with world problems that are complex in nature and will require us to </a:t>
            </a:r>
            <a:r>
              <a:rPr lang="en-AU" dirty="0">
                <a:solidFill>
                  <a:schemeClr val="accent6"/>
                </a:solidFill>
                <a:latin typeface="Cambria" pitchFamily="18" charset="0"/>
              </a:rPr>
              <a:t>work together across disciplines</a:t>
            </a:r>
            <a:r>
              <a:rPr lang="en-AU" dirty="0">
                <a:latin typeface="Cambria" pitchFamily="18" charset="0"/>
              </a:rPr>
              <a:t> to find solutions. </a:t>
            </a:r>
            <a:r>
              <a:rPr lang="en-AU" dirty="0" smtClean="0">
                <a:latin typeface="Cambria" pitchFamily="18" charset="0"/>
              </a:rPr>
              <a:t/>
            </a:r>
            <a:br>
              <a:rPr lang="en-AU" dirty="0" smtClean="0">
                <a:latin typeface="Cambria" pitchFamily="18" charset="0"/>
              </a:rPr>
            </a:br>
            <a:r>
              <a:rPr lang="en-AU" dirty="0" smtClean="0">
                <a:latin typeface="Cambria" pitchFamily="18" charset="0"/>
              </a:rPr>
              <a:t/>
            </a:r>
            <a:br>
              <a:rPr lang="en-AU" dirty="0" smtClean="0">
                <a:latin typeface="Cambria" pitchFamily="18" charset="0"/>
              </a:rPr>
            </a:br>
            <a:r>
              <a:rPr lang="en-AU" dirty="0" smtClean="0">
                <a:latin typeface="Cambria" pitchFamily="18" charset="0"/>
              </a:rPr>
              <a:t>I </a:t>
            </a:r>
            <a:r>
              <a:rPr lang="en-AU" dirty="0">
                <a:latin typeface="Cambria" pitchFamily="18" charset="0"/>
              </a:rPr>
              <a:t>think this program really encouraged us to </a:t>
            </a:r>
            <a:r>
              <a:rPr lang="en-AU" dirty="0">
                <a:solidFill>
                  <a:schemeClr val="accent3"/>
                </a:solidFill>
                <a:latin typeface="Cambria" pitchFamily="18" charset="0"/>
              </a:rPr>
              <a:t>think on a global scale</a:t>
            </a:r>
            <a:r>
              <a:rPr lang="en-AU" dirty="0">
                <a:latin typeface="Cambria" pitchFamily="18" charset="0"/>
              </a:rPr>
              <a:t>; and to think not only outside the box but as though we didn't know there was a box at all</a:t>
            </a:r>
            <a:r>
              <a:rPr lang="en-AU" dirty="0" smtClean="0">
                <a:latin typeface="Cambria" pitchFamily="18" charset="0"/>
              </a:rPr>
              <a:t>.”</a:t>
            </a:r>
            <a:endParaRPr lang="en-AU" dirty="0">
              <a:latin typeface="Cambria" pitchFamily="18" charset="0"/>
            </a:endParaRPr>
          </a:p>
          <a:p>
            <a:endParaRPr lang="en-AU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06" y="544522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“I </a:t>
            </a:r>
            <a:r>
              <a:rPr lang="en-AU" dirty="0"/>
              <a:t>don't think there's any coming back from that experience, and </a:t>
            </a:r>
            <a:r>
              <a:rPr lang="en-AU" dirty="0">
                <a:solidFill>
                  <a:schemeClr val="accent4"/>
                </a:solidFill>
              </a:rPr>
              <a:t>the incredible bond </a:t>
            </a:r>
            <a:r>
              <a:rPr lang="en-AU" dirty="0"/>
              <a:t>formed between all the </a:t>
            </a:r>
            <a:r>
              <a:rPr lang="en-AU" dirty="0" smtClean="0"/>
              <a:t>participants.”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3394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Plan for 2012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232248"/>
          </a:xfrm>
        </p:spPr>
        <p:txBody>
          <a:bodyPr/>
          <a:lstStyle/>
          <a:p>
            <a:r>
              <a:rPr lang="en-AU" dirty="0" smtClean="0"/>
              <a:t>University Scholars Programme at NUS enthusiastic to host in 2012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 smtClean="0"/>
              <a:t>2011 </a:t>
            </a:r>
            <a:r>
              <a:rPr lang="en-AU" dirty="0"/>
              <a:t>p</a:t>
            </a:r>
            <a:r>
              <a:rPr lang="en-AU" dirty="0" smtClean="0"/>
              <a:t>articipants keen to be student organisers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6152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3667840"/>
            <a:ext cx="3970784" cy="2569472"/>
          </a:xfrm>
        </p:spPr>
        <p:txBody>
          <a:bodyPr/>
          <a:lstStyle/>
          <a:p>
            <a:pPr marL="109728" indent="0">
              <a:buNone/>
            </a:pPr>
            <a:r>
              <a:rPr lang="en-AU" b="1" dirty="0" smtClean="0">
                <a:solidFill>
                  <a:schemeClr val="accent2"/>
                </a:solidFill>
                <a:latin typeface="Cambria" pitchFamily="18" charset="0"/>
              </a:rPr>
              <a:t>Full Participation</a:t>
            </a:r>
          </a:p>
          <a:p>
            <a:r>
              <a:rPr lang="en-AU" dirty="0" smtClean="0">
                <a:latin typeface="Cambria" pitchFamily="18" charset="0"/>
              </a:rPr>
              <a:t>Fund six airfares</a:t>
            </a:r>
          </a:p>
          <a:p>
            <a:r>
              <a:rPr lang="en-AU" dirty="0" smtClean="0">
                <a:latin typeface="Cambria" pitchFamily="18" charset="0"/>
              </a:rPr>
              <a:t>Your students form the teams for the tournament</a:t>
            </a:r>
            <a:endParaRPr lang="en-AU" dirty="0"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3739848"/>
            <a:ext cx="4104456" cy="24974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AU" b="1" dirty="0" smtClean="0">
                <a:solidFill>
                  <a:schemeClr val="accent5"/>
                </a:solidFill>
                <a:latin typeface="Cambria" pitchFamily="18" charset="0"/>
              </a:rPr>
              <a:t>Online Participation</a:t>
            </a:r>
          </a:p>
          <a:p>
            <a:pPr>
              <a:buClr>
                <a:schemeClr val="accent4"/>
              </a:buClr>
            </a:pPr>
            <a:r>
              <a:rPr lang="en-AU" dirty="0" smtClean="0">
                <a:latin typeface="Cambria" pitchFamily="18" charset="0"/>
              </a:rPr>
              <a:t>No significant cost</a:t>
            </a:r>
          </a:p>
          <a:p>
            <a:pPr>
              <a:buClr>
                <a:schemeClr val="accent4"/>
              </a:buClr>
            </a:pPr>
            <a:r>
              <a:rPr lang="en-AU" dirty="0" smtClean="0">
                <a:latin typeface="Cambria" pitchFamily="18" charset="0"/>
              </a:rPr>
              <a:t>Encourage GSP students to support their friends in the teams online</a:t>
            </a:r>
            <a:endParaRPr lang="en-AU" dirty="0">
              <a:latin typeface="Cambr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5023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/>
              <a:t>Two options to be involved: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xmlns="" val="25433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XT Photos for IARU Proposal Cleaned\People_Macs_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96" y="2420888"/>
            <a:ext cx="7168796" cy="4032448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73499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bg1"/>
                </a:solidFill>
                <a:latin typeface="Cambria" pitchFamily="18" charset="0"/>
              </a:rPr>
              <a:t>The GXT would </a:t>
            </a:r>
            <a:r>
              <a:rPr lang="en-AU" b="1" i="1" dirty="0" smtClean="0">
                <a:solidFill>
                  <a:schemeClr val="bg1"/>
                </a:solidFill>
                <a:latin typeface="Cambria" pitchFamily="18" charset="0"/>
              </a:rPr>
              <a:t>bridge cultural and academic differences  </a:t>
            </a:r>
            <a:br>
              <a:rPr lang="en-AU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AU" i="1" dirty="0" smtClean="0">
                <a:solidFill>
                  <a:schemeClr val="bg1"/>
                </a:solidFill>
                <a:latin typeface="Cambria" pitchFamily="18" charset="0"/>
              </a:rPr>
              <a:t>through competition to forge an </a:t>
            </a:r>
            <a:r>
              <a:rPr lang="en-AU" b="1" i="1" dirty="0" smtClean="0">
                <a:solidFill>
                  <a:schemeClr val="bg1"/>
                </a:solidFill>
                <a:latin typeface="Cambria" pitchFamily="18" charset="0"/>
              </a:rPr>
              <a:t>enduring IARU community</a:t>
            </a:r>
            <a:endParaRPr lang="en-AU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XT Photos for IARU Proposal Cleaned\Speaking_TaufiqTrust_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886" y="3284985"/>
            <a:ext cx="486357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XT Photos for IARU Proposal Cleaned\Speaking_TaufiqFuture_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9" b="21506"/>
          <a:stretch/>
        </p:blipFill>
        <p:spPr bwMode="auto">
          <a:xfrm>
            <a:off x="539552" y="2561785"/>
            <a:ext cx="4115396" cy="23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8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764704"/>
            <a:ext cx="813690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52928" cy="1066800"/>
          </a:xfrm>
        </p:spPr>
        <p:txBody>
          <a:bodyPr>
            <a:normAutofit/>
          </a:bodyPr>
          <a:lstStyle/>
          <a:p>
            <a:pPr algn="ctr"/>
            <a:r>
              <a:rPr lang="en-AU" sz="3000" dirty="0" smtClean="0"/>
              <a:t>The Global Cross-Disciplinary Tournament, GXT:</a:t>
            </a:r>
            <a:endParaRPr lang="en-AU" sz="3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44080" y="4509120"/>
            <a:ext cx="5392216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AU" b="1" dirty="0" smtClean="0">
                <a:latin typeface="Cambria" pitchFamily="18" charset="0"/>
              </a:rPr>
              <a:t>Cost? Two options:</a:t>
            </a:r>
          </a:p>
          <a:p>
            <a:pPr marL="624078" indent="-514350">
              <a:buClr>
                <a:schemeClr val="accent1"/>
              </a:buClr>
              <a:buFont typeface="+mj-lt"/>
              <a:buAutoNum type="arabicPeriod"/>
            </a:pPr>
            <a:r>
              <a:rPr lang="en-AU" dirty="0" smtClean="0">
                <a:latin typeface="Cambria" pitchFamily="18" charset="0"/>
              </a:rPr>
              <a:t>Six flights to Singapore, or</a:t>
            </a:r>
          </a:p>
          <a:p>
            <a:pPr marL="624078" indent="-514350">
              <a:buClr>
                <a:schemeClr val="accent1"/>
              </a:buClr>
              <a:buFont typeface="+mj-lt"/>
              <a:buAutoNum type="arabicPeriod"/>
            </a:pPr>
            <a:r>
              <a:rPr lang="en-AU" dirty="0" smtClean="0">
                <a:latin typeface="Cambria" pitchFamily="18" charset="0"/>
              </a:rPr>
              <a:t>No money – just your help</a:t>
            </a:r>
            <a:endParaRPr lang="en-AU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928" y="20608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accent2"/>
                </a:solidFill>
                <a:latin typeface="Cambria" pitchFamily="18" charset="0"/>
              </a:rPr>
              <a:t>Students</a:t>
            </a:r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88560" y="20608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ambria" pitchFamily="18" charset="0"/>
              </a:rPr>
              <a:t>c</a:t>
            </a:r>
            <a:r>
              <a:rPr lang="en-AU" sz="2800" dirty="0" smtClean="0">
                <a:latin typeface="Cambria" pitchFamily="18" charset="0"/>
              </a:rPr>
              <a:t>ompeting in </a:t>
            </a:r>
            <a:r>
              <a:rPr lang="en-AU" sz="2800" b="1" dirty="0" smtClean="0">
                <a:solidFill>
                  <a:schemeClr val="accent2"/>
                </a:solidFill>
                <a:latin typeface="Cambria" pitchFamily="18" charset="0"/>
              </a:rPr>
              <a:t>teams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6498" y="2492896"/>
            <a:ext cx="472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ambria" pitchFamily="18" charset="0"/>
              </a:rPr>
              <a:t>t</a:t>
            </a:r>
            <a:r>
              <a:rPr lang="en-AU" sz="2800" dirty="0" smtClean="0">
                <a:latin typeface="Cambria" pitchFamily="18" charset="0"/>
              </a:rPr>
              <a:t>o tackle </a:t>
            </a:r>
            <a:r>
              <a:rPr lang="en-AU" sz="2800" b="1" dirty="0" smtClean="0">
                <a:solidFill>
                  <a:schemeClr val="accent4"/>
                </a:solidFill>
                <a:latin typeface="Cambria" pitchFamily="18" charset="0"/>
              </a:rPr>
              <a:t>global challenges,</a:t>
            </a:r>
            <a:endParaRPr lang="en-AU" sz="28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12" y="2924944"/>
            <a:ext cx="484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ambria" pitchFamily="18" charset="0"/>
              </a:rPr>
              <a:t>u</a:t>
            </a:r>
            <a:r>
              <a:rPr lang="en-AU" sz="2800" dirty="0" smtClean="0">
                <a:latin typeface="Cambria" pitchFamily="18" charset="0"/>
              </a:rPr>
              <a:t>sing </a:t>
            </a:r>
            <a:r>
              <a:rPr lang="en-AU" sz="2800" b="1" dirty="0" smtClean="0">
                <a:solidFill>
                  <a:schemeClr val="accent2"/>
                </a:solidFill>
                <a:latin typeface="Cambria" pitchFamily="18" charset="0"/>
              </a:rPr>
              <a:t>online communication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8864" y="291615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ambria" pitchFamily="18" charset="0"/>
              </a:rPr>
              <a:t>t</a:t>
            </a:r>
            <a:r>
              <a:rPr lang="en-AU" sz="2800" dirty="0" smtClean="0">
                <a:latin typeface="Cambria" pitchFamily="18" charset="0"/>
              </a:rPr>
              <a:t>o do </a:t>
            </a:r>
            <a:r>
              <a:rPr lang="en-AU" sz="2800" b="1" dirty="0" smtClean="0">
                <a:solidFill>
                  <a:schemeClr val="accent2"/>
                </a:solidFill>
                <a:latin typeface="Cambria" pitchFamily="18" charset="0"/>
              </a:rPr>
              <a:t>research,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058" y="3346620"/>
            <a:ext cx="69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ambria" pitchFamily="18" charset="0"/>
              </a:rPr>
              <a:t>p</a:t>
            </a:r>
            <a:r>
              <a:rPr lang="en-AU" sz="2800" dirty="0" smtClean="0">
                <a:latin typeface="Cambria" pitchFamily="18" charset="0"/>
              </a:rPr>
              <a:t>roposing change at a </a:t>
            </a:r>
            <a:r>
              <a:rPr lang="en-AU" sz="2800" b="1" dirty="0" smtClean="0">
                <a:solidFill>
                  <a:schemeClr val="accent4"/>
                </a:solidFill>
                <a:latin typeface="Cambria" pitchFamily="18" charset="0"/>
              </a:rPr>
              <a:t>public symposium.</a:t>
            </a:r>
            <a:endParaRPr lang="en-AU" sz="2800" dirty="0">
              <a:solidFill>
                <a:schemeClr val="accent4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09664" y="1916832"/>
            <a:ext cx="3582816" cy="830997"/>
            <a:chOff x="5309664" y="1916832"/>
            <a:chExt cx="358281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931360" y="1916832"/>
              <a:ext cx="2961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atin typeface="Cambria" pitchFamily="18" charset="0"/>
                </a:rPr>
                <a:t>cross-</a:t>
              </a:r>
              <a:r>
                <a:rPr lang="en-AU" sz="2400" b="1" dirty="0" smtClean="0">
                  <a:solidFill>
                    <a:schemeClr val="accent1"/>
                  </a:solidFill>
                  <a:latin typeface="Cambria" pitchFamily="18" charset="0"/>
                </a:rPr>
                <a:t>university</a:t>
              </a:r>
              <a:r>
                <a:rPr lang="en-AU" sz="2400" b="1" dirty="0" smtClean="0">
                  <a:latin typeface="Cambria" pitchFamily="18" charset="0"/>
                </a:rPr>
                <a:t/>
              </a:r>
              <a:br>
                <a:rPr lang="en-AU" sz="2400" b="1" dirty="0" smtClean="0">
                  <a:latin typeface="Cambria" pitchFamily="18" charset="0"/>
                </a:rPr>
              </a:br>
              <a:r>
                <a:rPr lang="en-AU" sz="2400" b="1" dirty="0" smtClean="0">
                  <a:latin typeface="Cambria" pitchFamily="18" charset="0"/>
                </a:rPr>
                <a:t>cross-</a:t>
              </a:r>
              <a:r>
                <a:rPr lang="en-AU" sz="2400" b="1" dirty="0" smtClean="0">
                  <a:solidFill>
                    <a:schemeClr val="accent1"/>
                  </a:solidFill>
                  <a:latin typeface="Cambria" pitchFamily="18" charset="0"/>
                </a:rPr>
                <a:t>disciplinary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09664" y="2204864"/>
              <a:ext cx="621696" cy="1175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309664" y="2416062"/>
              <a:ext cx="621696" cy="840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959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764704"/>
            <a:ext cx="806489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4" name="Picture 2" descr="http://www.life.ku.dk/English/education/for_students/study_abroad/What/Summer_schools_clinics/~/media/Stu/International/Study_Abroad/gsp%20logo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525"/>
            <a:ext cx="4095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en-AU" sz="3600" dirty="0" smtClean="0">
                <a:latin typeface="Cambria" pitchFamily="18" charset="0"/>
              </a:rPr>
              <a:t>GSP students want to create an </a:t>
            </a:r>
            <a:br>
              <a:rPr lang="en-AU" sz="3600" dirty="0" smtClean="0">
                <a:latin typeface="Cambria" pitchFamily="18" charset="0"/>
              </a:rPr>
            </a:br>
            <a:r>
              <a:rPr lang="en-AU" sz="3600" dirty="0" smtClean="0">
                <a:latin typeface="Cambria" pitchFamily="18" charset="0"/>
              </a:rPr>
              <a:t>IARU global student community.</a:t>
            </a:r>
            <a:endParaRPr lang="en-AU" sz="3600" b="1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9632" y="4293096"/>
            <a:ext cx="6573724" cy="1728192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latin typeface="Cambria" pitchFamily="18" charset="0"/>
              </a:rPr>
              <a:t>We have the online technology. </a:t>
            </a:r>
            <a:br>
              <a:rPr lang="en-AU" dirty="0">
                <a:latin typeface="Cambria" pitchFamily="18" charset="0"/>
              </a:rPr>
            </a:br>
            <a:r>
              <a:rPr lang="en-AU" dirty="0">
                <a:latin typeface="Cambria" pitchFamily="18" charset="0"/>
              </a:rPr>
              <a:t/>
            </a:r>
            <a:br>
              <a:rPr lang="en-AU" dirty="0">
                <a:latin typeface="Cambria" pitchFamily="18" charset="0"/>
              </a:rPr>
            </a:br>
            <a:r>
              <a:rPr lang="en-AU" b="1" dirty="0" smtClean="0">
                <a:latin typeface="Cambria" pitchFamily="18" charset="0"/>
              </a:rPr>
              <a:t>What we need is a </a:t>
            </a:r>
            <a:r>
              <a:rPr lang="en-AU" b="1" dirty="0">
                <a:latin typeface="Cambria" pitchFamily="18" charset="0"/>
              </a:rPr>
              <a:t>motivation.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943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9552" y="692696"/>
            <a:ext cx="792088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835418" y="2907360"/>
            <a:ext cx="7616222" cy="1392629"/>
            <a:chOff x="683568" y="4799984"/>
            <a:chExt cx="7616222" cy="13926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3568" y="5154950"/>
              <a:ext cx="7344816" cy="8314"/>
            </a:xfrm>
            <a:prstGeom prst="line">
              <a:avLst/>
            </a:prstGeom>
            <a:ln w="317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07704" y="5076871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31840" y="5076871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55976" y="5082942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80112" y="5091256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04248" y="5091256"/>
              <a:ext cx="0" cy="1440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07704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August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48079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July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September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5976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October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0112" y="479998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November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4248" y="4801761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 smtClean="0">
                  <a:solidFill>
                    <a:schemeClr val="tx2"/>
                  </a:solidFill>
                </a:rPr>
                <a:t>December</a:t>
              </a:r>
              <a:endParaRPr lang="en-AU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 rot="5400000">
              <a:off x="1140131" y="4792862"/>
              <a:ext cx="311010" cy="1224136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2977030" y="4181489"/>
              <a:ext cx="311010" cy="2446882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ight Brace 18"/>
            <p:cNvSpPr/>
            <p:nvPr/>
          </p:nvSpPr>
          <p:spPr>
            <a:xfrm rot="5400000">
              <a:off x="5424607" y="4166641"/>
              <a:ext cx="311010" cy="2448272"/>
            </a:xfrm>
            <a:prstGeom prst="rightBrace">
              <a:avLst>
                <a:gd name="adj1" fmla="val 40406"/>
                <a:gd name="adj2" fmla="val 50000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ight Brace 19"/>
            <p:cNvSpPr/>
            <p:nvPr/>
          </p:nvSpPr>
          <p:spPr>
            <a:xfrm rot="5400000">
              <a:off x="7260811" y="4792862"/>
              <a:ext cx="311010" cy="1224136"/>
            </a:xfrm>
            <a:prstGeom prst="rightBrace">
              <a:avLst>
                <a:gd name="adj1" fmla="val 40406"/>
                <a:gd name="adj2" fmla="val 50000"/>
              </a:avLst>
            </a:prstGeom>
            <a:no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780" y="554628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tx2"/>
                  </a:solidFill>
                </a:rPr>
                <a:t>GSP</a:t>
              </a:r>
              <a:endParaRPr lang="en-A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0354" y="5546282"/>
              <a:ext cx="1996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4"/>
                  </a:solidFill>
                </a:rPr>
                <a:t>Selection</a:t>
              </a:r>
            </a:p>
            <a:p>
              <a:pPr algn="ctr"/>
              <a:r>
                <a:rPr lang="en-AU" sz="1100" b="0" dirty="0" smtClean="0">
                  <a:solidFill>
                    <a:schemeClr val="accent4"/>
                  </a:solidFill>
                </a:rPr>
                <a:t>internationally-coordinated </a:t>
              </a:r>
              <a:br>
                <a:rPr lang="en-AU" sz="1100" b="0" dirty="0" smtClean="0">
                  <a:solidFill>
                    <a:schemeClr val="accent4"/>
                  </a:solidFill>
                </a:rPr>
              </a:br>
              <a:r>
                <a:rPr lang="en-AU" sz="1100" b="0" baseline="0" dirty="0" smtClean="0">
                  <a:solidFill>
                    <a:schemeClr val="accent4"/>
                  </a:solidFill>
                </a:rPr>
                <a:t>student-led competitions</a:t>
              </a:r>
              <a:endParaRPr lang="en-AU" sz="1100" b="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9711" y="5546281"/>
              <a:ext cx="161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2"/>
                  </a:solidFill>
                </a:rPr>
                <a:t>Development</a:t>
              </a:r>
            </a:p>
            <a:p>
              <a:pPr algn="ctr"/>
              <a:r>
                <a:rPr lang="en-AU" sz="1100" b="0" dirty="0" smtClean="0">
                  <a:solidFill>
                    <a:schemeClr val="accent2"/>
                  </a:solidFill>
                </a:rPr>
                <a:t>online</a:t>
              </a:r>
              <a:r>
                <a:rPr lang="en-AU" sz="1100" b="0" baseline="0" dirty="0" smtClean="0">
                  <a:solidFill>
                    <a:schemeClr val="accent2"/>
                  </a:solidFill>
                </a:rPr>
                <a:t> teamwork, IARU research theme</a:t>
              </a:r>
              <a:endParaRPr lang="en-AU" sz="1100" b="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71598" y="554628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accent3"/>
                  </a:solidFill>
                </a:rPr>
                <a:t>Residential</a:t>
              </a:r>
            </a:p>
            <a:p>
              <a:pPr algn="ctr"/>
              <a:r>
                <a:rPr lang="en-AU" sz="1100" b="0" dirty="0" smtClean="0">
                  <a:solidFill>
                    <a:schemeClr val="accent3"/>
                  </a:solidFill>
                </a:rPr>
                <a:t>workshops</a:t>
              </a:r>
              <a:r>
                <a:rPr lang="en-AU" sz="1100" b="0" baseline="0" dirty="0" smtClean="0">
                  <a:solidFill>
                    <a:schemeClr val="accent3"/>
                  </a:solidFill>
                </a:rPr>
                <a:t> &amp;</a:t>
              </a:r>
              <a:r>
                <a:rPr lang="en-AU" sz="1100" b="0" dirty="0" smtClean="0">
                  <a:solidFill>
                    <a:schemeClr val="accent3"/>
                  </a:solidFill>
                </a:rPr>
                <a:t> seminars,</a:t>
              </a:r>
              <a:br>
                <a:rPr lang="en-AU" sz="1100" b="0" dirty="0" smtClean="0">
                  <a:solidFill>
                    <a:schemeClr val="accent3"/>
                  </a:solidFill>
                </a:rPr>
              </a:br>
              <a:r>
                <a:rPr lang="en-AU" sz="1100" b="0" dirty="0" smtClean="0">
                  <a:solidFill>
                    <a:schemeClr val="accent3"/>
                  </a:solidFill>
                </a:rPr>
                <a:t>public Symposium</a:t>
              </a:r>
              <a:endParaRPr lang="en-AU" sz="1100" b="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812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12000" decel="8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62 L 0.00087 -0.29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XT Photos for IARU Proposal Cleaned\Formal_SelectionQuestion_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20" r="35536" b="18713"/>
          <a:stretch/>
        </p:blipFill>
        <p:spPr bwMode="auto">
          <a:xfrm>
            <a:off x="395536" y="2492896"/>
            <a:ext cx="3173535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XT Photos for IARU Proposal Cleaned\Formal_SelectionPresentations_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035904" cy="30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XT Photos for IARU Proposal Cleaned\Learning_SelectionWri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4352"/>
            <a:ext cx="4819813" cy="27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19672" y="2204864"/>
            <a:ext cx="720080" cy="21602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9952" y="2204864"/>
            <a:ext cx="576064" cy="14401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12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XT Photos for IARU Proposal Cleaned\Meeting_VidConJ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GXT Photos for IARU Proposal Cleaned\Speaking_DevelopmentSky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7181"/>
            <a:ext cx="4346790" cy="32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923928" y="2204864"/>
            <a:ext cx="1080120" cy="3600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312876"/>
            <a:ext cx="1728192" cy="133214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4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XT Photos for IARU Proposal Cleaned\Pair_PeterWenjun_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7251"/>
            <a:ext cx="2260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GXT Photos for IARU Proposal Cleaned\Meeting_Craig_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7"/>
            <a:ext cx="3384376" cy="22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GXT Photos for IARU Proposal Cleaned\Speaking_JojiSymposium_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0028"/>
            <a:ext cx="4536504" cy="30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84168" y="2204864"/>
            <a:ext cx="792088" cy="288033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44408" y="2276872"/>
            <a:ext cx="360040" cy="115212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20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216"/>
            <a:ext cx="8229600" cy="10668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Indicators of Success: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857504"/>
          </a:xfrm>
        </p:spPr>
        <p:txBody>
          <a:bodyPr/>
          <a:lstStyle/>
          <a:p>
            <a:r>
              <a:rPr lang="en-AU" dirty="0" smtClean="0"/>
              <a:t>Independent academics sought to implement two of the three proposals after the symposium</a:t>
            </a:r>
          </a:p>
          <a:p>
            <a:pPr marL="109728" indent="0">
              <a:buNone/>
            </a:pPr>
            <a:endParaRPr lang="en-AU" dirty="0" smtClean="0"/>
          </a:p>
          <a:p>
            <a:r>
              <a:rPr lang="en-AU" dirty="0" smtClean="0"/>
              <a:t>The participants continue to discuss education </a:t>
            </a:r>
            <a:br>
              <a:rPr lang="en-AU" dirty="0" smtClean="0"/>
            </a:br>
            <a:r>
              <a:rPr lang="en-AU" dirty="0" smtClean="0"/>
              <a:t>a month later on the GXT2011 Facebook Page</a:t>
            </a:r>
          </a:p>
        </p:txBody>
      </p:sp>
    </p:spTree>
    <p:extLst>
      <p:ext uri="{BB962C8B-B14F-4D97-AF65-F5344CB8AC3E}">
        <p14:creationId xmlns:p14="http://schemas.microsoft.com/office/powerpoint/2010/main" xmlns="" val="8732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50621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/>
              <a:t>Indicators of Success – survey:</a:t>
            </a:r>
            <a:endParaRPr lang="en-AU" sz="36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448932581"/>
              </p:ext>
            </p:extLst>
          </p:nvPr>
        </p:nvGraphicFramePr>
        <p:xfrm>
          <a:off x="439951" y="3717031"/>
          <a:ext cx="4060041" cy="249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419449369"/>
              </p:ext>
            </p:extLst>
          </p:nvPr>
        </p:nvGraphicFramePr>
        <p:xfrm>
          <a:off x="4572000" y="3717032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655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381</TotalTime>
  <Words>315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The Global Cross-Disciplinary Tournament</vt:lpstr>
      <vt:lpstr>The Global Cross-Disciplinary Tournament, GXT:</vt:lpstr>
      <vt:lpstr>GSP students want to create an  IARU global student community.</vt:lpstr>
      <vt:lpstr>Slide 4</vt:lpstr>
      <vt:lpstr>Slide 5</vt:lpstr>
      <vt:lpstr>Slide 6</vt:lpstr>
      <vt:lpstr>Slide 7</vt:lpstr>
      <vt:lpstr>Indicators of Success:</vt:lpstr>
      <vt:lpstr>Slide 9</vt:lpstr>
      <vt:lpstr>Slide 10</vt:lpstr>
      <vt:lpstr>Plan for 2012</vt:lpstr>
      <vt:lpstr>Slide 12</vt:lpstr>
      <vt:lpstr>Slide 13</vt:lpstr>
      <vt:lpstr>Slide 14</vt:lpstr>
    </vt:vector>
  </TitlesOfParts>
  <Company>The Australian 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Cross-Disciplinary Tournament</dc:title>
  <dc:creator>Systems &amp; Desktop Services</dc:creator>
  <cp:lastModifiedBy>Annette</cp:lastModifiedBy>
  <cp:revision>26</cp:revision>
  <dcterms:created xsi:type="dcterms:W3CDTF">2011-10-24T01:56:45Z</dcterms:created>
  <dcterms:modified xsi:type="dcterms:W3CDTF">2011-10-24T10:12:41Z</dcterms:modified>
</cp:coreProperties>
</file>